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notesMasterIdLst>
    <p:notesMasterId r:id="rId26"/>
  </p:notesMasterIdLst>
  <p:sldIdLst>
    <p:sldId id="279" r:id="rId2"/>
    <p:sldId id="270" r:id="rId3"/>
    <p:sldId id="280" r:id="rId4"/>
    <p:sldId id="318" r:id="rId5"/>
    <p:sldId id="271" r:id="rId6"/>
    <p:sldId id="282" r:id="rId7"/>
    <p:sldId id="310" r:id="rId8"/>
    <p:sldId id="272" r:id="rId9"/>
    <p:sldId id="305" r:id="rId10"/>
    <p:sldId id="273" r:id="rId11"/>
    <p:sldId id="274" r:id="rId12"/>
    <p:sldId id="311" r:id="rId13"/>
    <p:sldId id="285" r:id="rId14"/>
    <p:sldId id="275" r:id="rId15"/>
    <p:sldId id="298" r:id="rId16"/>
    <p:sldId id="277" r:id="rId17"/>
    <p:sldId id="313" r:id="rId18"/>
    <p:sldId id="314" r:id="rId19"/>
    <p:sldId id="276" r:id="rId20"/>
    <p:sldId id="308" r:id="rId21"/>
    <p:sldId id="299" r:id="rId22"/>
    <p:sldId id="301" r:id="rId23"/>
    <p:sldId id="303" r:id="rId24"/>
    <p:sldId id="32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52F59-2EFF-4B91-9EF0-64B89E41D632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9A6FD9-224C-4724-A1D8-822B9CC4553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21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9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021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488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10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1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472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2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666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8935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4309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3119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10852-FB21-4F8F-BA79-70596CA150B7}" type="datetimeFigureOut">
              <a:rPr lang="zh-CN" altLang="en-US" smtClean="0"/>
              <a:t>2023/6/28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5F9D1-4E4C-42B4-8954-1156ACAB3D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137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169585" y="2262146"/>
            <a:ext cx="82766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试卷命题、评阅及材料归档规范</a:t>
            </a:r>
            <a:endParaRPr lang="en-US" altLang="zh-CN" sz="44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24519" y="4018599"/>
            <a:ext cx="30406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</a:rPr>
              <a:t>2023.06.26</a:t>
            </a:r>
            <a:endParaRPr lang="zh-CN" alt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112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05746" y="409314"/>
            <a:ext cx="11628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5.</a:t>
            </a:r>
            <a:r>
              <a:rPr lang="zh-CN" altLang="en-US" dirty="0"/>
              <a:t>论文式的试卷，封面上必须有评分项目和每项分值，还要有评语（打分的依据）、</a:t>
            </a:r>
            <a:r>
              <a:rPr lang="zh-CN" altLang="en-US" dirty="0">
                <a:solidFill>
                  <a:srgbClr val="FF0000"/>
                </a:solidFill>
              </a:rPr>
              <a:t>论文中也要有标记</a:t>
            </a:r>
            <a:r>
              <a:rPr lang="zh-CN" altLang="en-US" dirty="0"/>
              <a:t>（如语言不通顺的地方、有错别字的地方等）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00519" y="800560"/>
            <a:ext cx="5384494" cy="717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7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6489" y="399802"/>
            <a:ext cx="10660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6.</a:t>
            </a:r>
            <a:r>
              <a:rPr lang="zh-CN" altLang="en-US" dirty="0"/>
              <a:t>实验报告成绩来源也要有依据，考核的实验最好有个封面，封面上写明评分项目和每项分值，</a:t>
            </a:r>
            <a:r>
              <a:rPr lang="zh-CN" altLang="en-US" dirty="0">
                <a:solidFill>
                  <a:srgbClr val="FF0000"/>
                </a:solidFill>
              </a:rPr>
              <a:t>实验报告中也要有标记</a:t>
            </a:r>
            <a:r>
              <a:rPr lang="zh-CN" altLang="en-US" dirty="0"/>
              <a:t>（如哪些地方不规范、缺少内容或回答错误、数据处理或结果分析有问题）</a:t>
            </a:r>
          </a:p>
        </p:txBody>
      </p:sp>
    </p:spTree>
    <p:extLst>
      <p:ext uri="{BB962C8B-B14F-4D97-AF65-F5344CB8AC3E}">
        <p14:creationId xmlns:p14="http://schemas.microsoft.com/office/powerpoint/2010/main" val="9577689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86489" y="399802"/>
            <a:ext cx="106608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6.</a:t>
            </a:r>
            <a:r>
              <a:rPr lang="zh-CN" altLang="en-US" dirty="0"/>
              <a:t>实验报告成绩来源也要有依据，考核的实验最好有个封面，封面上写明评分项目和每项分值，</a:t>
            </a:r>
            <a:r>
              <a:rPr lang="zh-CN" altLang="en-US" dirty="0">
                <a:solidFill>
                  <a:srgbClr val="FF0000"/>
                </a:solidFill>
              </a:rPr>
              <a:t>实验报告中也要有标记</a:t>
            </a:r>
            <a:r>
              <a:rPr lang="zh-CN" altLang="en-US" dirty="0"/>
              <a:t>（如哪些地方不规范、缺少内容或回答错误、数据处理或结果分析有问题）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35469" y="1396168"/>
            <a:ext cx="4428783" cy="590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46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448" y="893119"/>
            <a:ext cx="4529080" cy="60387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51943" y="1066187"/>
            <a:ext cx="4387466" cy="58499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78220" y="481781"/>
            <a:ext cx="5534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</a:rPr>
              <a:t>预习报告、实验报告、原始记录三者装订在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一起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13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15" y="2749877"/>
            <a:ext cx="6876190" cy="3600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66" y="605631"/>
            <a:ext cx="119284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 smtClean="0"/>
              <a:t>1.</a:t>
            </a:r>
            <a:r>
              <a:rPr lang="zh-CN" altLang="en-US" dirty="0" smtClean="0"/>
              <a:t>成绩构成：</a:t>
            </a:r>
            <a:r>
              <a:rPr lang="zh-CN" altLang="en-US" dirty="0" smtClean="0"/>
              <a:t>考核</a:t>
            </a:r>
            <a:r>
              <a:rPr lang="zh-CN" altLang="en-US" dirty="0"/>
              <a:t>方式与比例必须与大纲一致，最好每门课都写一个考核方案。理论课平时成绩组成：平时成绩应包括课堂表现（提问、课堂练习、讨论等）、作业、半期考试、网络学习、素质考核等，</a:t>
            </a:r>
            <a:r>
              <a:rPr lang="zh-CN" altLang="en-US" dirty="0">
                <a:solidFill>
                  <a:srgbClr val="FF0000"/>
                </a:solidFill>
              </a:rPr>
              <a:t>至少三项内容</a:t>
            </a:r>
            <a:r>
              <a:rPr lang="zh-CN" altLang="en-US" dirty="0"/>
              <a:t>，不能只有两项，每项要写明占平时成绩的比例，比例要恰当，加起来要等于</a:t>
            </a:r>
            <a:r>
              <a:rPr lang="en-US" altLang="zh-CN" dirty="0"/>
              <a:t>100%</a:t>
            </a:r>
            <a:r>
              <a:rPr lang="zh-CN" altLang="en-US" dirty="0" smtClean="0"/>
              <a:t>。（</a:t>
            </a:r>
            <a:r>
              <a:rPr lang="zh-CN" altLang="en-US" dirty="0" smtClean="0">
                <a:solidFill>
                  <a:srgbClr val="C00000"/>
                </a:solidFill>
              </a:rPr>
              <a:t>需提交平时手写成绩册</a:t>
            </a:r>
            <a:r>
              <a:rPr lang="zh-CN" altLang="en-US" dirty="0" smtClean="0"/>
              <a:t>）</a:t>
            </a:r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8FF73B2F-E528-4111-A86C-6BDE628307DA}"/>
              </a:ext>
            </a:extLst>
          </p:cNvPr>
          <p:cNvSpPr txBox="1"/>
          <p:nvPr/>
        </p:nvSpPr>
        <p:spPr>
          <a:xfrm>
            <a:off x="9211567" y="4750073"/>
            <a:ext cx="2763616" cy="12003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手写记分册中成绩以百分制记且最好为整数，平时总评成绩可保留</a:t>
            </a:r>
            <a:r>
              <a:rPr lang="en-US" altLang="zh-CN" b="1" dirty="0">
                <a:solidFill>
                  <a:srgbClr val="FF0000"/>
                </a:solidFill>
              </a:rPr>
              <a:t>1</a:t>
            </a:r>
            <a:r>
              <a:rPr lang="zh-CN" altLang="en-US" b="1" dirty="0">
                <a:solidFill>
                  <a:srgbClr val="FF0000"/>
                </a:solidFill>
              </a:rPr>
              <a:t>位小数，课程总成绩为整数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7B746DFC-EF41-48DC-BC5A-97CB8F2C8202}"/>
              </a:ext>
            </a:extLst>
          </p:cNvPr>
          <p:cNvSpPr txBox="1"/>
          <p:nvPr/>
        </p:nvSpPr>
        <p:spPr>
          <a:xfrm>
            <a:off x="8814618" y="3240408"/>
            <a:ext cx="2978869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考核方案与比例与教学大纲一致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07326BCD-E84B-4D39-B6F9-3411A07AD7BC}"/>
              </a:ext>
            </a:extLst>
          </p:cNvPr>
          <p:cNvCxnSpPr>
            <a:cxnSpLocks/>
          </p:cNvCxnSpPr>
          <p:nvPr/>
        </p:nvCxnSpPr>
        <p:spPr>
          <a:xfrm flipH="1" flipV="1">
            <a:off x="7680088" y="3621530"/>
            <a:ext cx="1134530" cy="7539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矩形: 圆角 12">
            <a:extLst>
              <a:ext uri="{FF2B5EF4-FFF2-40B4-BE49-F238E27FC236}">
                <a16:creationId xmlns:a16="http://schemas.microsoft.com/office/drawing/2014/main" xmlns="" id="{B3AAE43D-691A-423D-8D67-8A89C77223A1}"/>
              </a:ext>
            </a:extLst>
          </p:cNvPr>
          <p:cNvSpPr/>
          <p:nvPr/>
        </p:nvSpPr>
        <p:spPr>
          <a:xfrm>
            <a:off x="2208814" y="2821858"/>
            <a:ext cx="5432372" cy="10591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1278DA24-DEBA-453F-A7D0-B71C46BBFF7D}"/>
              </a:ext>
            </a:extLst>
          </p:cNvPr>
          <p:cNvSpPr/>
          <p:nvPr/>
        </p:nvSpPr>
        <p:spPr>
          <a:xfrm>
            <a:off x="2208812" y="4158307"/>
            <a:ext cx="5731496" cy="202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916E000A-17ED-4A81-AFF1-8C581999CCC1}"/>
              </a:ext>
            </a:extLst>
          </p:cNvPr>
          <p:cNvCxnSpPr>
            <a:cxnSpLocks/>
          </p:cNvCxnSpPr>
          <p:nvPr/>
        </p:nvCxnSpPr>
        <p:spPr>
          <a:xfrm flipH="1" flipV="1">
            <a:off x="7718991" y="5196629"/>
            <a:ext cx="1492576" cy="248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39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30557" y="428024"/>
            <a:ext cx="107930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 smtClean="0"/>
              <a:t>2.</a:t>
            </a:r>
            <a:r>
              <a:rPr lang="zh-CN" altLang="en-US" dirty="0" smtClean="0"/>
              <a:t>实验</a:t>
            </a:r>
            <a:r>
              <a:rPr lang="zh-CN" altLang="en-US" dirty="0"/>
              <a:t>成绩组成：每个实验应该有独立的成绩（</a:t>
            </a:r>
            <a:r>
              <a:rPr lang="en-US" altLang="zh-CN" dirty="0"/>
              <a:t>100</a:t>
            </a:r>
            <a:r>
              <a:rPr lang="zh-CN" altLang="en-US" dirty="0"/>
              <a:t>分），</a:t>
            </a:r>
            <a:endParaRPr lang="en-US" altLang="zh-CN" dirty="0"/>
          </a:p>
          <a:p>
            <a:r>
              <a:rPr lang="zh-CN" altLang="en-US" dirty="0"/>
              <a:t>应包括预习、操作、实验结果、报告等，每项内容应该有固定的比例，与</a:t>
            </a:r>
            <a:r>
              <a:rPr lang="zh-CN" altLang="en-US" dirty="0">
                <a:solidFill>
                  <a:srgbClr val="FF0000"/>
                </a:solidFill>
              </a:rPr>
              <a:t>大纲、考核方案</a:t>
            </a:r>
            <a:r>
              <a:rPr lang="zh-CN" altLang="en-US" dirty="0"/>
              <a:t>一致。（提交的材料包括</a:t>
            </a:r>
            <a:r>
              <a:rPr lang="zh-CN" altLang="en-US" dirty="0">
                <a:solidFill>
                  <a:srgbClr val="FF0000"/>
                </a:solidFill>
              </a:rPr>
              <a:t>批改过</a:t>
            </a:r>
            <a:r>
              <a:rPr lang="zh-CN" altLang="en-US" dirty="0"/>
              <a:t>的</a:t>
            </a:r>
            <a:r>
              <a:rPr lang="zh-CN" altLang="en-US" dirty="0">
                <a:solidFill>
                  <a:srgbClr val="FF0000"/>
                </a:solidFill>
              </a:rPr>
              <a:t>预习报告、原始记录、实验报告</a:t>
            </a:r>
            <a:r>
              <a:rPr lang="zh-CN" altLang="en-US" dirty="0"/>
              <a:t>）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9C24194-EAF1-468C-93D4-8624FBCD2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599" y="4490096"/>
            <a:ext cx="6582723" cy="18294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F8C564D-FEE7-4032-A6D4-8F2A72633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334" y="2106406"/>
            <a:ext cx="6090501" cy="16888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8FF73B2F-E528-4111-A86C-6BDE628307DA}"/>
              </a:ext>
            </a:extLst>
          </p:cNvPr>
          <p:cNvSpPr txBox="1"/>
          <p:nvPr/>
        </p:nvSpPr>
        <p:spPr>
          <a:xfrm>
            <a:off x="4779390" y="6353140"/>
            <a:ext cx="185708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手写入记分册中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7B746DFC-EF41-48DC-BC5A-97CB8F2C8202}"/>
              </a:ext>
            </a:extLst>
          </p:cNvPr>
          <p:cNvSpPr txBox="1"/>
          <p:nvPr/>
        </p:nvSpPr>
        <p:spPr>
          <a:xfrm>
            <a:off x="539288" y="3186385"/>
            <a:ext cx="3385009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按教学大纲给每次实验成绩分项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xmlns="" id="{2D10A1D2-AB72-4F98-B828-93802EAA35E0}"/>
              </a:ext>
            </a:extLst>
          </p:cNvPr>
          <p:cNvSpPr/>
          <p:nvPr/>
        </p:nvSpPr>
        <p:spPr>
          <a:xfrm>
            <a:off x="3374796" y="5950186"/>
            <a:ext cx="4960526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箭头: 下 12">
            <a:extLst>
              <a:ext uri="{FF2B5EF4-FFF2-40B4-BE49-F238E27FC236}">
                <a16:creationId xmlns:a16="http://schemas.microsoft.com/office/drawing/2014/main" xmlns="" id="{FDE30F18-99BA-4A7D-8A02-5ADEC2DEF431}"/>
              </a:ext>
            </a:extLst>
          </p:cNvPr>
          <p:cNvSpPr/>
          <p:nvPr/>
        </p:nvSpPr>
        <p:spPr>
          <a:xfrm>
            <a:off x="7513163" y="3760051"/>
            <a:ext cx="254524" cy="18294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xmlns="" id="{952B4195-3D9A-4F7C-BE6A-AE927206B3A9}"/>
              </a:ext>
            </a:extLst>
          </p:cNvPr>
          <p:cNvCxnSpPr>
            <a:cxnSpLocks/>
          </p:cNvCxnSpPr>
          <p:nvPr/>
        </p:nvCxnSpPr>
        <p:spPr>
          <a:xfrm flipV="1">
            <a:off x="3977571" y="3025403"/>
            <a:ext cx="2178379" cy="32316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6F8E3F3-5631-4EF2-95E3-509B30FD41F6}"/>
              </a:ext>
            </a:extLst>
          </p:cNvPr>
          <p:cNvSpPr/>
          <p:nvPr/>
        </p:nvSpPr>
        <p:spPr>
          <a:xfrm>
            <a:off x="6155950" y="2905519"/>
            <a:ext cx="3516199" cy="3194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8934607" y="4456918"/>
            <a:ext cx="29084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实验报告要求老师们必须及时改，改了有什么问题要在下一次实验前给学生讲，改过的实验报告要发给学生看，让学生拍照后再收起来存档</a:t>
            </a:r>
          </a:p>
        </p:txBody>
      </p:sp>
    </p:spTree>
    <p:extLst>
      <p:ext uri="{BB962C8B-B14F-4D97-AF65-F5344CB8AC3E}">
        <p14:creationId xmlns:p14="http://schemas.microsoft.com/office/powerpoint/2010/main" val="174564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21236" y="410819"/>
            <a:ext cx="107673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3</a:t>
            </a:r>
            <a:r>
              <a:rPr lang="en-US" altLang="zh-CN" dirty="0" smtClean="0"/>
              <a:t>.</a:t>
            </a:r>
            <a:r>
              <a:rPr lang="zh-CN" altLang="en-US" dirty="0"/>
              <a:t>专业见习等成绩的评定，也要与</a:t>
            </a:r>
            <a:r>
              <a:rPr lang="zh-CN" altLang="en-US" dirty="0">
                <a:solidFill>
                  <a:srgbClr val="FF0000"/>
                </a:solidFill>
              </a:rPr>
              <a:t>大纲、考核方案</a:t>
            </a:r>
            <a:r>
              <a:rPr lang="zh-CN" altLang="en-US" dirty="0"/>
              <a:t>一致，比如教育见习总成绩＝</a:t>
            </a:r>
            <a:r>
              <a:rPr lang="zh-CN" altLang="zh-CN" dirty="0"/>
              <a:t>听课记录（</a:t>
            </a:r>
            <a:r>
              <a:rPr lang="en-US" altLang="zh-CN" dirty="0"/>
              <a:t>20%</a:t>
            </a:r>
            <a:r>
              <a:rPr lang="zh-CN" altLang="zh-CN" dirty="0"/>
              <a:t>）</a:t>
            </a:r>
            <a:r>
              <a:rPr lang="en-US" altLang="zh-CN" dirty="0"/>
              <a:t>+</a:t>
            </a:r>
            <a:r>
              <a:rPr lang="zh-CN" altLang="zh-CN" dirty="0"/>
              <a:t>讲座记录（</a:t>
            </a:r>
            <a:r>
              <a:rPr lang="en-US" altLang="zh-CN" dirty="0"/>
              <a:t>20%</a:t>
            </a:r>
            <a:r>
              <a:rPr lang="zh-CN" altLang="zh-CN" dirty="0"/>
              <a:t>）</a:t>
            </a:r>
            <a:r>
              <a:rPr lang="en-US" altLang="zh-CN" dirty="0"/>
              <a:t>+</a:t>
            </a:r>
            <a:r>
              <a:rPr lang="zh-CN" altLang="zh-CN" dirty="0"/>
              <a:t>见习日志（</a:t>
            </a:r>
            <a:r>
              <a:rPr lang="en-US" altLang="zh-CN" dirty="0"/>
              <a:t>10%</a:t>
            </a:r>
            <a:r>
              <a:rPr lang="zh-CN" altLang="zh-CN" dirty="0"/>
              <a:t>）</a:t>
            </a:r>
            <a:r>
              <a:rPr lang="en-US" altLang="zh-CN" dirty="0"/>
              <a:t>+</a:t>
            </a:r>
            <a:r>
              <a:rPr lang="zh-CN" altLang="zh-CN" dirty="0"/>
              <a:t>表现与考勤</a:t>
            </a:r>
            <a:r>
              <a:rPr lang="zh-CN" altLang="en-US" dirty="0"/>
              <a:t>（</a:t>
            </a:r>
            <a:r>
              <a:rPr lang="en-US" altLang="zh-CN" dirty="0"/>
              <a:t>20%</a:t>
            </a:r>
            <a:r>
              <a:rPr lang="zh-CN" altLang="en-US" dirty="0"/>
              <a:t>）</a:t>
            </a:r>
            <a:r>
              <a:rPr lang="en-US" altLang="zh-CN" dirty="0"/>
              <a:t>+</a:t>
            </a:r>
            <a:r>
              <a:rPr lang="zh-CN" altLang="zh-CN" dirty="0"/>
              <a:t>见习感悟</a:t>
            </a:r>
            <a:r>
              <a:rPr lang="zh-CN" altLang="en-US" dirty="0"/>
              <a:t>（</a:t>
            </a:r>
            <a:r>
              <a:rPr lang="en-US" altLang="zh-CN" dirty="0"/>
              <a:t>30%</a:t>
            </a:r>
            <a:r>
              <a:rPr lang="zh-CN" altLang="en-US" dirty="0"/>
              <a:t>）（提交的材料除了</a:t>
            </a:r>
            <a:r>
              <a:rPr lang="zh-CN" altLang="en-US" dirty="0">
                <a:solidFill>
                  <a:srgbClr val="FF0000"/>
                </a:solidFill>
              </a:rPr>
              <a:t>成绩册</a:t>
            </a:r>
            <a:r>
              <a:rPr lang="zh-CN" altLang="en-US" dirty="0"/>
              <a:t>，</a:t>
            </a:r>
            <a:r>
              <a:rPr lang="zh-CN" altLang="en-US" dirty="0">
                <a:solidFill>
                  <a:srgbClr val="FF0000"/>
                </a:solidFill>
              </a:rPr>
              <a:t>考核分析</a:t>
            </a:r>
            <a:r>
              <a:rPr lang="zh-CN" altLang="en-US" dirty="0"/>
              <a:t>等，还应包括</a:t>
            </a:r>
            <a:r>
              <a:rPr lang="zh-CN" altLang="en-US" dirty="0">
                <a:solidFill>
                  <a:srgbClr val="FF0000"/>
                </a:solidFill>
              </a:rPr>
              <a:t>批改过的</a:t>
            </a:r>
            <a:r>
              <a:rPr lang="zh-CN" altLang="en-US" dirty="0"/>
              <a:t>听课记录、讲座记录、见习日志、见习感悟，即分数来源必须要有依据）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7747978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86" y="1728813"/>
            <a:ext cx="5491956" cy="379295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0558" y="343818"/>
            <a:ext cx="10444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</a:rPr>
              <a:t>4</a:t>
            </a:r>
            <a:r>
              <a:rPr lang="en-US" altLang="zh-CN" sz="2800" b="1" dirty="0" smtClean="0">
                <a:solidFill>
                  <a:srgbClr val="0000CC"/>
                </a:solidFill>
              </a:rPr>
              <a:t>.</a:t>
            </a:r>
            <a:r>
              <a:rPr lang="zh-CN" altLang="en-US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1</a:t>
            </a:r>
            <a:r>
              <a:rPr lang="zh-CN" altLang="en-US" sz="2800" b="1" dirty="0">
                <a:solidFill>
                  <a:srgbClr val="0000CC"/>
                </a:solidFill>
              </a:rPr>
              <a:t>）成绩登记表下载要正确；</a:t>
            </a:r>
            <a:endParaRPr lang="en-US" altLang="zh-CN" sz="2800" b="1" dirty="0">
              <a:solidFill>
                <a:srgbClr val="0000CC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783" y="2395473"/>
            <a:ext cx="5905260" cy="294868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158399" y="5767987"/>
            <a:ext cx="8158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如上面只有总成绩，下面是院长签字的，就下载错了</a:t>
            </a:r>
          </a:p>
        </p:txBody>
      </p:sp>
    </p:spTree>
    <p:extLst>
      <p:ext uri="{BB962C8B-B14F-4D97-AF65-F5344CB8AC3E}">
        <p14:creationId xmlns:p14="http://schemas.microsoft.com/office/powerpoint/2010/main" val="5129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60558" y="343818"/>
            <a:ext cx="104443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</a:rPr>
              <a:t>5.</a:t>
            </a:r>
            <a:r>
              <a:rPr lang="zh-CN" altLang="en-US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2)</a:t>
            </a:r>
            <a:r>
              <a:rPr lang="zh-CN" altLang="en-US" sz="2800" b="1" dirty="0">
                <a:solidFill>
                  <a:srgbClr val="0000CC"/>
                </a:solidFill>
              </a:rPr>
              <a:t>大家下载后把平时成绩占比和期末成绩占比加上去，考核方式系统里改不了的，你也可以改了</a:t>
            </a:r>
            <a:endParaRPr lang="en-US" altLang="zh-CN" sz="2800" b="1" dirty="0">
              <a:solidFill>
                <a:srgbClr val="0000CC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558" y="1405556"/>
            <a:ext cx="7542857" cy="48190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605520" y="2286000"/>
            <a:ext cx="27635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这个“设计实验”录入时只有“实验成绩”，系统改不了，所以下载后我把它改了</a:t>
            </a:r>
          </a:p>
        </p:txBody>
      </p:sp>
    </p:spTree>
    <p:extLst>
      <p:ext uri="{BB962C8B-B14F-4D97-AF65-F5344CB8AC3E}">
        <p14:creationId xmlns:p14="http://schemas.microsoft.com/office/powerpoint/2010/main" val="2668799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3558" y="221193"/>
            <a:ext cx="853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四、考核分析</a:t>
            </a:r>
          </a:p>
        </p:txBody>
      </p:sp>
      <p:cxnSp>
        <p:nvCxnSpPr>
          <p:cNvPr id="6" name="直接箭头连接符 5"/>
          <p:cNvCxnSpPr/>
          <p:nvPr/>
        </p:nvCxnSpPr>
        <p:spPr>
          <a:xfrm flipV="1">
            <a:off x="5549747" y="1999858"/>
            <a:ext cx="1575412" cy="110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7370284" y="1815192"/>
            <a:ext cx="1652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</a:rPr>
              <a:t>这些该打的钩必须打上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7" y="867524"/>
            <a:ext cx="6523809" cy="5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21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5984" y="323164"/>
            <a:ext cx="85380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一、出题</a:t>
            </a:r>
            <a:endParaRPr lang="en-US" altLang="zh-CN" sz="36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en-US" altLang="zh-CN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1.</a:t>
            </a:r>
            <a:r>
              <a:rPr lang="zh-CN" altLang="en-US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理论课试卷考核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55984" y="1509321"/>
            <a:ext cx="1168545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/>
              <a:t>）</a:t>
            </a:r>
            <a:r>
              <a:rPr lang="zh-CN" altLang="zh-CN" dirty="0"/>
              <a:t>大题数不少于</a:t>
            </a:r>
            <a:r>
              <a:rPr lang="en-US" altLang="zh-CN" dirty="0"/>
              <a:t>5</a:t>
            </a:r>
            <a:r>
              <a:rPr lang="zh-CN" altLang="zh-CN" dirty="0"/>
              <a:t>题、不超过</a:t>
            </a:r>
            <a:r>
              <a:rPr lang="en-US" altLang="zh-CN" dirty="0"/>
              <a:t>10</a:t>
            </a:r>
            <a:r>
              <a:rPr lang="zh-CN" altLang="zh-CN" dirty="0"/>
              <a:t>题</a:t>
            </a:r>
            <a:r>
              <a:rPr lang="zh-CN" altLang="zh-CN" dirty="0" smtClean="0"/>
              <a:t>。</a:t>
            </a:r>
            <a:r>
              <a:rPr lang="zh-CN" altLang="en-US" dirty="0" smtClean="0"/>
              <a:t>同一</a:t>
            </a:r>
            <a:r>
              <a:rPr lang="zh-CN" altLang="zh-CN" dirty="0" smtClean="0"/>
              <a:t>大题</a:t>
            </a:r>
            <a:r>
              <a:rPr lang="zh-CN" altLang="en-US" dirty="0" smtClean="0"/>
              <a:t>分值</a:t>
            </a:r>
            <a:r>
              <a:rPr lang="zh-CN" altLang="zh-CN" dirty="0" smtClean="0"/>
              <a:t>不</a:t>
            </a:r>
            <a:r>
              <a:rPr lang="zh-CN" altLang="zh-CN" dirty="0"/>
              <a:t>超过</a:t>
            </a:r>
            <a:r>
              <a:rPr lang="en-US" altLang="zh-CN" dirty="0"/>
              <a:t>30</a:t>
            </a:r>
            <a:r>
              <a:rPr lang="zh-CN" altLang="zh-CN" dirty="0"/>
              <a:t>分，同一种题型可以制成几个大题。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/>
              <a:t>）</a:t>
            </a:r>
            <a:r>
              <a:rPr lang="zh-CN" altLang="zh-CN" dirty="0"/>
              <a:t>单选题、多选题、判断题、改错题等每一小题的分值不超过</a:t>
            </a:r>
            <a:r>
              <a:rPr lang="en-US" altLang="zh-CN" dirty="0"/>
              <a:t>2</a:t>
            </a:r>
            <a:r>
              <a:rPr lang="zh-CN" altLang="zh-CN" dirty="0"/>
              <a:t>分，上述几种题型的总分值一般不超过</a:t>
            </a:r>
            <a:r>
              <a:rPr lang="en-US" altLang="zh-CN" dirty="0"/>
              <a:t>50</a:t>
            </a:r>
            <a:r>
              <a:rPr lang="zh-CN" altLang="zh-CN" dirty="0"/>
              <a:t>分</a:t>
            </a:r>
            <a:r>
              <a:rPr lang="zh-CN" altLang="en-US" dirty="0" smtClean="0"/>
              <a:t>。其中任一种题型分值不超过</a:t>
            </a:r>
            <a:r>
              <a:rPr lang="en-US" altLang="zh-CN" dirty="0" smtClean="0"/>
              <a:t>30</a:t>
            </a:r>
            <a:r>
              <a:rPr lang="zh-CN" altLang="en-US" dirty="0" smtClean="0"/>
              <a:t>分。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  <a:r>
              <a:rPr lang="zh-CN" altLang="zh-CN" dirty="0"/>
              <a:t>填空题每空格占</a:t>
            </a:r>
            <a:r>
              <a:rPr lang="en-US" altLang="zh-CN" dirty="0"/>
              <a:t>0.5</a:t>
            </a:r>
            <a:r>
              <a:rPr lang="zh-CN" altLang="en-US" dirty="0"/>
              <a:t>－</a:t>
            </a:r>
            <a:r>
              <a:rPr lang="en-US" altLang="zh-CN" dirty="0"/>
              <a:t>2</a:t>
            </a:r>
            <a:r>
              <a:rPr lang="zh-CN" altLang="zh-CN" dirty="0"/>
              <a:t>分为宜，其总分一般不超过</a:t>
            </a:r>
            <a:r>
              <a:rPr lang="en-US" altLang="zh-CN" dirty="0"/>
              <a:t>20</a:t>
            </a:r>
            <a:r>
              <a:rPr lang="zh-CN" altLang="zh-CN" dirty="0"/>
              <a:t>分。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4</a:t>
            </a:r>
            <a:r>
              <a:rPr lang="zh-CN" altLang="en-US" dirty="0"/>
              <a:t>）</a:t>
            </a:r>
            <a:r>
              <a:rPr lang="zh-CN" altLang="zh-CN" dirty="0"/>
              <a:t>每一问答题的分值一般不低于</a:t>
            </a:r>
            <a:r>
              <a:rPr lang="en-US" altLang="zh-CN" dirty="0"/>
              <a:t>4</a:t>
            </a:r>
            <a:r>
              <a:rPr lang="zh-CN" altLang="zh-CN" dirty="0"/>
              <a:t>分，其总分一般不超过</a:t>
            </a:r>
            <a:r>
              <a:rPr lang="en-US" altLang="zh-CN" dirty="0"/>
              <a:t>30</a:t>
            </a:r>
            <a:r>
              <a:rPr lang="zh-CN" altLang="zh-CN" dirty="0"/>
              <a:t>分。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5</a:t>
            </a:r>
            <a:r>
              <a:rPr lang="zh-CN" altLang="en-US" dirty="0"/>
              <a:t>）</a:t>
            </a:r>
            <a:r>
              <a:rPr lang="zh-CN" altLang="zh-CN" dirty="0"/>
              <a:t>每一计算题的分值一般不超过</a:t>
            </a:r>
            <a:r>
              <a:rPr lang="en-US" altLang="zh-CN" dirty="0"/>
              <a:t>20</a:t>
            </a:r>
            <a:r>
              <a:rPr lang="zh-CN" altLang="zh-CN" dirty="0"/>
              <a:t>分。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6</a:t>
            </a:r>
            <a:r>
              <a:rPr lang="zh-CN" altLang="en-US" dirty="0"/>
              <a:t>）</a:t>
            </a:r>
            <a:r>
              <a:rPr lang="zh-CN" altLang="zh-CN" dirty="0"/>
              <a:t>每一综合分析题的分值一般不低于</a:t>
            </a:r>
            <a:r>
              <a:rPr lang="en-US" altLang="zh-CN" dirty="0"/>
              <a:t>10</a:t>
            </a:r>
            <a:r>
              <a:rPr lang="zh-CN" altLang="zh-CN" dirty="0"/>
              <a:t>分，不超过</a:t>
            </a:r>
            <a:r>
              <a:rPr lang="en-US" altLang="zh-CN" dirty="0"/>
              <a:t>25</a:t>
            </a:r>
            <a:r>
              <a:rPr lang="zh-CN" altLang="zh-CN" dirty="0"/>
              <a:t>分。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7</a:t>
            </a:r>
            <a:r>
              <a:rPr lang="zh-CN" altLang="en-US" dirty="0"/>
              <a:t>）</a:t>
            </a:r>
            <a:r>
              <a:rPr lang="zh-CN" altLang="zh-CN" dirty="0"/>
              <a:t>各</a:t>
            </a:r>
            <a:r>
              <a:rPr lang="zh-CN" altLang="en-US" dirty="0"/>
              <a:t>章节、</a:t>
            </a:r>
            <a:r>
              <a:rPr lang="zh-CN" altLang="zh-CN" dirty="0"/>
              <a:t>知识点的分值分配应当相对合理</a:t>
            </a:r>
            <a:r>
              <a:rPr lang="en-US" altLang="zh-CN" dirty="0"/>
              <a:t>,</a:t>
            </a:r>
            <a:r>
              <a:rPr lang="zh-CN" altLang="en-US" dirty="0"/>
              <a:t>每题要对应课程目标。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8</a:t>
            </a:r>
            <a:r>
              <a:rPr lang="zh-CN" altLang="en-US" dirty="0"/>
              <a:t>）</a:t>
            </a:r>
            <a:r>
              <a:rPr lang="zh-CN" altLang="zh-CN" dirty="0"/>
              <a:t>一份试卷中试题类型的排列顺序：单选、多选、判断、填空四种题型排在前面。问答、计算、作图等题型排在其次。综合分析题排在最后。</a:t>
            </a:r>
            <a:endParaRPr lang="en-US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9</a:t>
            </a:r>
            <a:r>
              <a:rPr lang="zh-CN" altLang="en-US" dirty="0"/>
              <a:t>）参考答案要尽量详细，要有知识点或步骤分。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200994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14401" y="2355088"/>
            <a:ext cx="99600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XXX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》是一门……课（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课程性质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），该课程的教学大纲要求学生（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）；（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）；（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（对应教学大纲的课程目标）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。考试试卷中，第一题考查学生是否达到了……方面的能力；第二题；第三题……（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对应上述目标和要求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）。根据试卷考试结果，总体上平均分为……，及格率为……，最高分为……，最低分为……，表明……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（总体评价）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具体而言，发现第一题学生平均得分为……，得分主要集中在……分数段，……小题的完成情况较好，表明学生在……方面的能力提升较为明显，……方面的存在明显不足；发现第二题……；第三题……；……。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（清楚表明与相应的目标和要求达成度）</a:t>
            </a:r>
            <a:r>
              <a:rPr lang="zh-CN" altLang="en-US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课程考试情况不够理想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分析其原因，在学生学的方面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在教师教的方面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……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；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针对上述问题，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在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以后的教学中需要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从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以下几个方面</a:t>
            </a:r>
            <a:r>
              <a:rPr lang="zh-CN" altLang="en-US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进行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改进：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、；</a:t>
            </a:r>
            <a:r>
              <a:rPr lang="en-US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kern="100" dirty="0"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、；……。</a:t>
            </a:r>
            <a:r>
              <a:rPr lang="zh-CN" altLang="zh-CN" kern="100" dirty="0">
                <a:solidFill>
                  <a:srgbClr val="FF0000"/>
                </a:solidFill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（提出持续改进的措施）</a:t>
            </a:r>
            <a:endParaRPr lang="zh-CN" altLang="zh-CN" kern="100" dirty="0"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4910" y="374577"/>
            <a:ext cx="109397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CC"/>
                </a:solidFill>
              </a:rPr>
              <a:t>考核分析要详细：包括课程性质、课程目标，试题考查的哪些知识、能力与素质（与课程目标对应），考核结果，即学生考试情况（目标达成度分析），从中发现的问题，分析其原因，找到今后教学中改进的措施，</a:t>
            </a:r>
            <a:r>
              <a:rPr lang="zh-CN" altLang="en-US" sz="2800" b="1" dirty="0">
                <a:solidFill>
                  <a:srgbClr val="FF0000"/>
                </a:solidFill>
              </a:rPr>
              <a:t>但一定不要说学生成绩符合正态分布，因为样本太少。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94910" y="5936037"/>
            <a:ext cx="1079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本次检查发现的问题：</a:t>
            </a:r>
            <a:r>
              <a:rPr lang="zh-CN" altLang="en-US" sz="2400" b="1" dirty="0">
                <a:solidFill>
                  <a:srgbClr val="0000CC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主要是定量不够，没有定量到题型、章节和知识点，改进措施不是针对问题来的、太泛，不具体</a:t>
            </a:r>
          </a:p>
        </p:txBody>
      </p:sp>
    </p:spTree>
    <p:extLst>
      <p:ext uri="{BB962C8B-B14F-4D97-AF65-F5344CB8AC3E}">
        <p14:creationId xmlns:p14="http://schemas.microsoft.com/office/powerpoint/2010/main" val="22001902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11277" y="511278"/>
            <a:ext cx="10107561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例如：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本次考试试卷题量适中，难度适中，识记、理解、简单应用和综合应用的分值分布较合理。第一题选择排序主要考核学生对有机物物理化学性质、立体化学、化学反应规律等的识记与理解情况，第二题命名主要考核学生对有机化合物的命名规则的简单应用、有机物的综写与俗名的识记情况；第三题完成反应主要考核学生对有机化合物化学性质、化学反应规律的应用情况；第四题</a:t>
            </a:r>
            <a:r>
              <a:rPr lang="en-US" altLang="zh-CN" dirty="0"/>
              <a:t>……</a:t>
            </a:r>
          </a:p>
          <a:p>
            <a:r>
              <a:rPr lang="zh-CN" altLang="en-US" dirty="0"/>
              <a:t>通过本次考试</a:t>
            </a:r>
            <a:r>
              <a:rPr lang="en-US" altLang="zh-CN" dirty="0"/>
              <a:t>,</a:t>
            </a:r>
            <a:r>
              <a:rPr lang="zh-CN" altLang="en-US" dirty="0"/>
              <a:t>发现学生对选择排序、命名、完成反应和鉴别部分的知识掌握较好，这四部分的平均得分率都在</a:t>
            </a:r>
            <a:r>
              <a:rPr lang="en-US" altLang="zh-CN" dirty="0"/>
              <a:t>62%</a:t>
            </a:r>
            <a:r>
              <a:rPr lang="zh-CN" altLang="en-US" dirty="0"/>
              <a:t>以上。机理、合成和推结构得分则较低，反应机理得分率仅为</a:t>
            </a:r>
            <a:r>
              <a:rPr lang="en-US" altLang="zh-CN" dirty="0"/>
              <a:t>25%</a:t>
            </a:r>
            <a:r>
              <a:rPr lang="zh-CN" altLang="en-US" dirty="0"/>
              <a:t>，合成得分率仅为</a:t>
            </a:r>
            <a:r>
              <a:rPr lang="en-US" altLang="zh-CN" dirty="0"/>
              <a:t>38%</a:t>
            </a:r>
            <a:r>
              <a:rPr lang="zh-CN" altLang="en-US" dirty="0"/>
              <a:t>，推结构得分率仅为</a:t>
            </a:r>
            <a:r>
              <a:rPr lang="en-US" altLang="zh-CN" dirty="0"/>
              <a:t>50%</a:t>
            </a:r>
            <a:r>
              <a:rPr lang="zh-CN" altLang="en-US" dirty="0"/>
              <a:t>。反映了学生灵活运用知识、进行综合分析与应用的能力还有待进一步提高。这次考试分数分布不够合理，</a:t>
            </a:r>
            <a:r>
              <a:rPr lang="en-US" altLang="zh-CN" dirty="0"/>
              <a:t>90</a:t>
            </a:r>
            <a:r>
              <a:rPr lang="zh-CN" altLang="en-US" dirty="0"/>
              <a:t>分以上该班没有，</a:t>
            </a:r>
            <a:r>
              <a:rPr lang="en-US" altLang="zh-CN" dirty="0"/>
              <a:t>80-90</a:t>
            </a:r>
            <a:r>
              <a:rPr lang="zh-CN" altLang="en-US" dirty="0"/>
              <a:t>分的学生只有</a:t>
            </a:r>
            <a:r>
              <a:rPr lang="en-US" altLang="zh-CN" dirty="0"/>
              <a:t>1</a:t>
            </a:r>
            <a:r>
              <a:rPr lang="zh-CN" altLang="en-US" dirty="0"/>
              <a:t>人，不及格学生</a:t>
            </a:r>
            <a:r>
              <a:rPr lang="en-US" altLang="zh-CN" dirty="0"/>
              <a:t>34</a:t>
            </a:r>
            <a:r>
              <a:rPr lang="zh-CN" altLang="en-US" dirty="0"/>
              <a:t>人，占总人数的</a:t>
            </a:r>
            <a:r>
              <a:rPr lang="en-US" altLang="zh-CN" dirty="0"/>
              <a:t>72.3%</a:t>
            </a:r>
            <a:r>
              <a:rPr lang="zh-CN" altLang="en-US" dirty="0"/>
              <a:t>。究其原因，在学生学的方面：该班整个学习风气不好，很多学生基础较差，比较懒惰，缺乏学习的主动性，加上因疫情缘故，网课不能完全监督学生上课时的学习情况，故自我管理能力较差的学生成绩很低。加上上学期学习，这学期考试，很多知识学生已经忘记，故整个考试结果不理想。在教师教的方面：因涉及机理、合理的课堂练习比较费时间，所以给出的课堂练习偏少；因该期多为网课，对差生的关注不够。</a:t>
            </a:r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针对期末考核中出现的情况，以后将从以下几个方面进行改进：一是在课堂教学中，加强机理推导、合成和结构推导训练，提高学生综合运用知识的能力。二是针对学差生的情况，在以后的教学中，应继续分层次布置学习任务，同时加强督促与检查，增强课程的趣味性和应用性，提高学生的学习兴趣。三是继续推进混合式教学改革，尽量少上网课。四是多与差生沟通交流，加强对差生的辅导与帮助。	 						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906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>
            <a:extLst>
              <a:ext uri="{FF2B5EF4-FFF2-40B4-BE49-F238E27FC236}">
                <a16:creationId xmlns:a16="http://schemas.microsoft.com/office/drawing/2014/main" xmlns="" id="{673816B3-AF4E-4C58-8526-7F6C3CA31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87" y="1233455"/>
            <a:ext cx="5251081" cy="4157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CN" sz="2400" b="1" dirty="0" smtClean="0">
              <a:solidFill>
                <a:srgbClr val="0000CC"/>
              </a:solidFill>
            </a:endParaRPr>
          </a:p>
          <a:p>
            <a:pPr marL="0" indent="0">
              <a:buNone/>
            </a:pPr>
            <a:endParaRPr lang="zh-CN" altLang="en-US" sz="2400" b="1" dirty="0">
              <a:solidFill>
                <a:srgbClr val="0000CC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9922" y="316871"/>
            <a:ext cx="11904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五、归档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材料</a:t>
            </a:r>
            <a:endParaRPr lang="en-US" altLang="zh-CN" sz="3600" b="1" dirty="0" smtClean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  <a:p>
            <a:r>
              <a:rPr lang="en-US" altLang="zh-CN" sz="3600" b="1" dirty="0" smtClean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1</a:t>
            </a:r>
            <a:r>
              <a:rPr lang="zh-CN" altLang="en-US" sz="3600" b="1" dirty="0" smtClean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、非试卷考核课程</a:t>
            </a:r>
            <a:endParaRPr lang="en-US" altLang="zh-CN" sz="3600" b="1" dirty="0" smtClean="0">
              <a:solidFill>
                <a:srgbClr val="FF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endParaRPr lang="zh-CN" altLang="en-US" sz="3600" b="1" dirty="0">
              <a:solidFill>
                <a:srgbClr val="FF0000"/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sp>
        <p:nvSpPr>
          <p:cNvPr id="20" name="内容占位符 2">
            <a:extLst>
              <a:ext uri="{FF2B5EF4-FFF2-40B4-BE49-F238E27FC236}">
                <a16:creationId xmlns:a16="http://schemas.microsoft.com/office/drawing/2014/main" xmlns="" id="{AF1F38F8-9172-48A0-A1BF-C0015AC7451D}"/>
              </a:ext>
            </a:extLst>
          </p:cNvPr>
          <p:cNvSpPr txBox="1">
            <a:spLocks/>
          </p:cNvSpPr>
          <p:nvPr/>
        </p:nvSpPr>
        <p:spPr>
          <a:xfrm>
            <a:off x="370707" y="1649216"/>
            <a:ext cx="10515600" cy="48395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/>
              <a:t>非试卷抽查表</a:t>
            </a:r>
            <a:endParaRPr lang="en-US" altLang="zh-CN" b="1" dirty="0"/>
          </a:p>
          <a:p>
            <a:r>
              <a:rPr lang="zh-CN" altLang="en-US" b="1" dirty="0" smtClean="0"/>
              <a:t>非试卷互查表（需签字）</a:t>
            </a:r>
            <a:endParaRPr lang="en-US" altLang="zh-CN" b="1" dirty="0"/>
          </a:p>
          <a:p>
            <a:r>
              <a:rPr lang="zh-CN" altLang="en-US" b="1" dirty="0" smtClean="0"/>
              <a:t>课程教学大纲</a:t>
            </a:r>
            <a:endParaRPr lang="en-US" altLang="zh-CN" b="1" dirty="0" smtClean="0"/>
          </a:p>
          <a:p>
            <a:r>
              <a:rPr lang="zh-CN" altLang="en-US" b="1" dirty="0" smtClean="0"/>
              <a:t>教学计划进度表（需系主任签字）</a:t>
            </a:r>
            <a:endParaRPr lang="en-US" altLang="zh-CN" b="1" dirty="0" smtClean="0"/>
          </a:p>
          <a:p>
            <a:r>
              <a:rPr lang="zh-CN" altLang="en-US" b="1" dirty="0" smtClean="0"/>
              <a:t>成绩册（平时成绩册和总成绩册）</a:t>
            </a:r>
            <a:endParaRPr lang="en-US" altLang="zh-CN" b="1" dirty="0" smtClean="0"/>
          </a:p>
          <a:p>
            <a:r>
              <a:rPr lang="zh-CN" altLang="en-US" b="1" dirty="0" smtClean="0">
                <a:solidFill>
                  <a:srgbClr val="00B0F0"/>
                </a:solidFill>
              </a:rPr>
              <a:t>课后大作业考核装订本</a:t>
            </a:r>
            <a:r>
              <a:rPr lang="en-US" altLang="zh-CN" b="1" dirty="0" smtClean="0"/>
              <a:t>{</a:t>
            </a:r>
            <a:r>
              <a:rPr lang="zh-CN" altLang="en-US" b="1" dirty="0" smtClean="0"/>
              <a:t>学生签字表、成绩登记表、成绩分析表、作业</a:t>
            </a:r>
            <a:endParaRPr lang="en-US" altLang="zh-CN" b="1" dirty="0" smtClean="0"/>
          </a:p>
          <a:p>
            <a:pPr marL="0" indent="0">
              <a:buNone/>
            </a:pPr>
            <a:r>
              <a:rPr lang="zh-CN" altLang="en-US" b="1" dirty="0" smtClean="0"/>
              <a:t>   命题、考核方案、学生用论文答题册</a:t>
            </a:r>
            <a:r>
              <a:rPr lang="en-US" altLang="zh-CN" b="1" dirty="0" smtClean="0"/>
              <a:t>}</a:t>
            </a:r>
          </a:p>
          <a:p>
            <a:r>
              <a:rPr lang="zh-CN" altLang="en-US" b="1" dirty="0" smtClean="0">
                <a:solidFill>
                  <a:srgbClr val="00B0F0"/>
                </a:solidFill>
              </a:rPr>
              <a:t>实验课考核装订本</a:t>
            </a:r>
            <a:r>
              <a:rPr lang="en-US" altLang="zh-CN" b="1" dirty="0" smtClean="0"/>
              <a:t>{</a:t>
            </a:r>
            <a:r>
              <a:rPr lang="zh-CN" altLang="en-US" b="1" dirty="0" smtClean="0"/>
              <a:t>成绩登记表、成绩分析表、考核方案、学生实验报告（按学号从小到大排序）</a:t>
            </a:r>
            <a:endParaRPr lang="en-US" altLang="zh-CN" b="1" dirty="0"/>
          </a:p>
          <a:p>
            <a:pPr marL="0" indent="0">
              <a:buNone/>
            </a:pPr>
            <a:endParaRPr lang="en-US" altLang="zh-CN" b="1" dirty="0"/>
          </a:p>
          <a:p>
            <a:pPr marL="0" indent="0">
              <a:buNone/>
            </a:pPr>
            <a:endParaRPr lang="en-US" altLang="zh-C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2">
            <a:extLst>
              <a:ext uri="{FF2B5EF4-FFF2-40B4-BE49-F238E27FC236}">
                <a16:creationId xmlns:a16="http://schemas.microsoft.com/office/drawing/2014/main" xmlns="" id="{AF1F38F8-9172-48A0-A1BF-C0015AC7451D}"/>
              </a:ext>
            </a:extLst>
          </p:cNvPr>
          <p:cNvSpPr txBox="1">
            <a:spLocks/>
          </p:cNvSpPr>
          <p:nvPr/>
        </p:nvSpPr>
        <p:spPr>
          <a:xfrm>
            <a:off x="860233" y="1405799"/>
            <a:ext cx="10515600" cy="48395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b="1" dirty="0" smtClean="0"/>
              <a:t>试卷抽查表</a:t>
            </a:r>
            <a:endParaRPr lang="en-US" altLang="zh-CN" b="1" dirty="0" smtClean="0"/>
          </a:p>
          <a:p>
            <a:r>
              <a:rPr lang="zh-CN" altLang="en-US" b="1" dirty="0" smtClean="0"/>
              <a:t>试卷互查表（需签字）</a:t>
            </a:r>
            <a:endParaRPr lang="en-US" altLang="zh-CN" b="1" dirty="0" smtClean="0"/>
          </a:p>
          <a:p>
            <a:r>
              <a:rPr lang="zh-CN" altLang="en-US" b="1" dirty="0" smtClean="0"/>
              <a:t>课程教学大纲</a:t>
            </a:r>
            <a:endParaRPr lang="en-US" altLang="zh-CN" b="1" dirty="0" smtClean="0"/>
          </a:p>
          <a:p>
            <a:r>
              <a:rPr lang="zh-CN" altLang="en-US" b="1" dirty="0" smtClean="0"/>
              <a:t>教学计划进度表</a:t>
            </a:r>
            <a:endParaRPr lang="en-US" altLang="zh-CN" b="1" dirty="0" smtClean="0"/>
          </a:p>
          <a:p>
            <a:r>
              <a:rPr lang="zh-CN" altLang="en-US" b="1" dirty="0" smtClean="0"/>
              <a:t>成绩册（平时成绩册和总成绩册）</a:t>
            </a:r>
            <a:endParaRPr lang="en-US" altLang="zh-CN" b="1" dirty="0" smtClean="0"/>
          </a:p>
          <a:p>
            <a:r>
              <a:rPr lang="zh-CN" altLang="en-US" b="1" dirty="0" smtClean="0">
                <a:solidFill>
                  <a:srgbClr val="00B0F0"/>
                </a:solidFill>
              </a:rPr>
              <a:t>试卷装订本</a:t>
            </a:r>
            <a:r>
              <a:rPr lang="en-US" altLang="zh-CN" b="1" dirty="0" smtClean="0"/>
              <a:t>{</a:t>
            </a:r>
            <a:r>
              <a:rPr lang="zh-CN" altLang="en-US" b="1" dirty="0" smtClean="0"/>
              <a:t>考场记录单、学生签到表、成绩登记表、试卷分析表、参考答案、试卷审核表、空白试卷、学生答题册（按学号从小到大排序）</a:t>
            </a:r>
            <a:r>
              <a:rPr lang="en-US" altLang="zh-CN" b="1" dirty="0" smtClean="0"/>
              <a:t>}</a:t>
            </a:r>
          </a:p>
          <a:p>
            <a:pPr marL="0" indent="0">
              <a:buNone/>
            </a:pPr>
            <a:endParaRPr lang="en-US" altLang="zh-CN" b="1" dirty="0"/>
          </a:p>
        </p:txBody>
      </p:sp>
      <p:sp>
        <p:nvSpPr>
          <p:cNvPr id="3" name="文本框 2"/>
          <p:cNvSpPr txBox="1"/>
          <p:nvPr/>
        </p:nvSpPr>
        <p:spPr>
          <a:xfrm>
            <a:off x="860233" y="451692"/>
            <a:ext cx="11128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0000CC"/>
                </a:solidFill>
              </a:rPr>
              <a:t>2</a:t>
            </a:r>
            <a:r>
              <a:rPr lang="en-US" altLang="zh-CN" sz="2800" b="1" dirty="0">
                <a:solidFill>
                  <a:srgbClr val="0000CC"/>
                </a:solidFill>
              </a:rPr>
              <a:t>.</a:t>
            </a:r>
            <a:r>
              <a:rPr lang="zh-CN" altLang="en-US" sz="2800" b="1" dirty="0">
                <a:solidFill>
                  <a:srgbClr val="0000CC"/>
                </a:solidFill>
              </a:rPr>
              <a:t>试卷归档材料</a:t>
            </a:r>
            <a:r>
              <a:rPr lang="zh-CN" altLang="en-US" sz="2800" b="1" dirty="0" smtClean="0">
                <a:solidFill>
                  <a:srgbClr val="0000CC"/>
                </a:solidFill>
              </a:rPr>
              <a:t>（装档袋需有封面并在相应材料框打</a:t>
            </a:r>
            <a:r>
              <a:rPr lang="zh-CN" altLang="en-US" sz="2800" b="1" dirty="0">
                <a:solidFill>
                  <a:srgbClr val="0000CC"/>
                </a:solidFill>
              </a:rPr>
              <a:t>钩）</a:t>
            </a:r>
          </a:p>
        </p:txBody>
      </p:sp>
    </p:spTree>
    <p:extLst>
      <p:ext uri="{BB962C8B-B14F-4D97-AF65-F5344CB8AC3E}">
        <p14:creationId xmlns:p14="http://schemas.microsoft.com/office/powerpoint/2010/main" val="41123796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1634" y="619121"/>
            <a:ext cx="106864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</a:rPr>
              <a:t>本次检查发现的问题：</a:t>
            </a:r>
            <a:endParaRPr lang="en-US" altLang="zh-CN" sz="2800" b="1" dirty="0">
              <a:solidFill>
                <a:srgbClr val="FF0000"/>
              </a:solidFill>
            </a:endParaRPr>
          </a:p>
          <a:p>
            <a:endParaRPr lang="en-US" altLang="zh-CN" sz="2800" b="1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53B8FC0-CFE1-9E49-0C46-FD63A9652595}"/>
              </a:ext>
            </a:extLst>
          </p:cNvPr>
          <p:cNvSpPr txBox="1"/>
          <p:nvPr/>
        </p:nvSpPr>
        <p:spPr>
          <a:xfrm>
            <a:off x="1297099" y="1421989"/>
            <a:ext cx="921849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考试课程的全过程考核方式（平时、期中、期末、实验等）的项目</a:t>
            </a:r>
            <a:r>
              <a:rPr lang="zh-CN" altLang="zh-CN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类型及评分标准应与该门课教学大纲相一致</a:t>
            </a:r>
            <a:r>
              <a:rPr lang="zh-CN" altLang="zh-CN" sz="1800" kern="100" dirty="0" smtClean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r>
              <a:rPr lang="zh-CN" altLang="en-US" b="1" kern="100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考核方式与大纲不一致，查近三年，如果每年都一样，只是与大纲不一样，就改大纲；如果近三年成绩册上的考核方式都与大纲不一致，只有补一个申请表，写明申请调整课程考核方式及比例的原由（比如教学方式改变，比如在进行考核方式改革等），由系主任、院长签字，审核通过；</a:t>
            </a:r>
            <a:endParaRPr lang="en-US" altLang="zh-CN" b="1" kern="1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endParaRPr lang="zh-CN" altLang="zh-CN" b="1" kern="100" dirty="0">
              <a:solidFill>
                <a:srgbClr val="FF0000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部分期末试卷命题的不及格比例超过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50%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，建议教师在命题时应结合学生实际学习情况，难易度要适中，题量适宜，题型合理。避免因试题过易、过难造成大面积高分或大面积不及格的情况，同时注意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AB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两套试题的重复率不得超过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30%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试卷中试题类型的排列顺序：单项选择题、多项选择题、判断题、填空题四种题型排在前面。问答题、计算题、作图题等题型排在其次。综合分析题排在最后。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试卷分析表中定量分析填写不符合要求，改进措施填写较空泛。</a:t>
            </a:r>
            <a:r>
              <a:rPr lang="zh-CN" altLang="zh-CN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（试卷分析应该注重学生对知识的掌握而非学风分析，建议分析学生对某些知识点的掌握情况，并根据此分析结果提出有效的改进措施。）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部分课程的过程成绩普遍过高，有些没有区分度（部分项目都给满分或一个学生不同项目得相同的分数），不符合成绩评定要求。（</a:t>
            </a:r>
            <a:r>
              <a:rPr lang="zh-CN" altLang="zh-CN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平时成绩一定要符合逻辑，要合理，经得起推敲）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过程成绩表在系统里导出后应在每一考核项要注明所占比例。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有些老师在批阅试卷时标准不统一，有的卷面在小题后面没有给得分，即使没有对的也要标注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“0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分</a:t>
            </a:r>
            <a:r>
              <a:rPr lang="en-US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，有的在评阅错误的地方没有签名。</a:t>
            </a:r>
            <a:endParaRPr lang="zh-CN" altLang="zh-CN" sz="1200" kern="100" dirty="0">
              <a:effectLst/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271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52541" y="517792"/>
            <a:ext cx="853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2.</a:t>
            </a:r>
            <a:r>
              <a:rPr lang="zh-CN" altLang="en-US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 非试卷考核（都需要考核方案）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95759" y="1377110"/>
            <a:ext cx="115725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zh-CN" altLang="en-US" dirty="0"/>
              <a:t>（</a:t>
            </a:r>
            <a:r>
              <a:rPr lang="en-US" altLang="zh-CN" dirty="0"/>
              <a:t>1</a:t>
            </a:r>
            <a:r>
              <a:rPr lang="zh-CN" altLang="en-US" dirty="0" smtClean="0"/>
              <a:t>）</a:t>
            </a:r>
            <a:r>
              <a:rPr lang="zh-CN" altLang="zh-CN" dirty="0" smtClean="0"/>
              <a:t>课程</a:t>
            </a:r>
            <a:r>
              <a:rPr lang="zh-CN" altLang="zh-CN" dirty="0"/>
              <a:t>大</a:t>
            </a:r>
            <a:r>
              <a:rPr lang="zh-CN" altLang="zh-CN" dirty="0" smtClean="0"/>
              <a:t>作业</a:t>
            </a:r>
            <a:r>
              <a:rPr lang="zh-CN" altLang="en-US" dirty="0" smtClean="0"/>
              <a:t>、论文</a:t>
            </a:r>
            <a:r>
              <a:rPr lang="zh-CN" altLang="zh-CN" dirty="0" smtClean="0"/>
              <a:t>等</a:t>
            </a:r>
            <a:r>
              <a:rPr lang="zh-CN" altLang="zh-CN" dirty="0"/>
              <a:t>所用纸张，原则上应使用</a:t>
            </a:r>
            <a:r>
              <a:rPr lang="zh-CN" altLang="zh-CN" dirty="0">
                <a:solidFill>
                  <a:srgbClr val="FF0000"/>
                </a:solidFill>
              </a:rPr>
              <a:t>学校统一</a:t>
            </a:r>
            <a:r>
              <a:rPr lang="zh-CN" altLang="zh-CN" dirty="0"/>
              <a:t>的课程考核用纸或</a:t>
            </a:r>
            <a:r>
              <a:rPr lang="zh-CN" altLang="zh-CN" dirty="0" smtClean="0"/>
              <a:t>论文</a:t>
            </a:r>
            <a:r>
              <a:rPr lang="zh-CN" altLang="en-US" dirty="0" smtClean="0"/>
              <a:t>答题册</a:t>
            </a:r>
            <a:r>
              <a:rPr lang="zh-CN" altLang="zh-CN" dirty="0" smtClean="0"/>
              <a:t>以便</a:t>
            </a:r>
            <a:r>
              <a:rPr lang="zh-CN" altLang="zh-CN" dirty="0"/>
              <a:t>保存。</a:t>
            </a:r>
          </a:p>
          <a:p>
            <a:r>
              <a:rPr lang="zh-CN" altLang="en-US" dirty="0"/>
              <a:t>（</a:t>
            </a:r>
            <a:r>
              <a:rPr lang="en-US" altLang="zh-CN" dirty="0"/>
              <a:t>2</a:t>
            </a:r>
            <a:r>
              <a:rPr lang="zh-CN" altLang="en-US" dirty="0" smtClean="0"/>
              <a:t>）课程设计、实验报告</a:t>
            </a:r>
            <a:r>
              <a:rPr lang="zh-CN" altLang="zh-CN" dirty="0" smtClean="0"/>
              <a:t>等</a:t>
            </a:r>
            <a:r>
              <a:rPr lang="zh-CN" altLang="zh-CN" dirty="0"/>
              <a:t>形式的考核，应有</a:t>
            </a:r>
            <a:r>
              <a:rPr lang="zh-CN" altLang="zh-CN" dirty="0" smtClean="0"/>
              <a:t>专门的</a:t>
            </a:r>
            <a:r>
              <a:rPr lang="zh-CN" altLang="zh-CN" dirty="0">
                <a:solidFill>
                  <a:srgbClr val="FF0000"/>
                </a:solidFill>
              </a:rPr>
              <a:t>评分指标和考核记录表</a:t>
            </a:r>
            <a:r>
              <a:rPr lang="zh-CN" altLang="zh-CN" dirty="0"/>
              <a:t>，</a:t>
            </a:r>
            <a:r>
              <a:rPr lang="zh-CN" altLang="zh-CN" dirty="0" smtClean="0"/>
              <a:t>作为成绩评定时的佐证材料。</a:t>
            </a:r>
            <a:endParaRPr lang="zh-CN" altLang="zh-CN" dirty="0"/>
          </a:p>
          <a:p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</a:t>
            </a:r>
            <a:r>
              <a:rPr lang="zh-CN" altLang="zh-CN" dirty="0">
                <a:solidFill>
                  <a:srgbClr val="FF0000"/>
                </a:solidFill>
              </a:rPr>
              <a:t>不论采用何种形式进行课程考核，成绩评定后都要作考</a:t>
            </a:r>
            <a:r>
              <a:rPr lang="zh-CN" altLang="en-US" dirty="0">
                <a:solidFill>
                  <a:srgbClr val="FF0000"/>
                </a:solidFill>
              </a:rPr>
              <a:t>核</a:t>
            </a:r>
            <a:r>
              <a:rPr lang="zh-CN" altLang="zh-CN" dirty="0">
                <a:solidFill>
                  <a:srgbClr val="FF0000"/>
                </a:solidFill>
              </a:rPr>
              <a:t>分析</a:t>
            </a:r>
            <a:r>
              <a:rPr lang="zh-CN" altLang="zh-CN" dirty="0"/>
              <a:t>。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404897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065" y="0"/>
            <a:ext cx="445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29659" y="506775"/>
            <a:ext cx="8538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二、阅卷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14291" y="1198626"/>
            <a:ext cx="113108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批改试卷时，错误和没做的地方全部要做标记，画“</a:t>
            </a:r>
            <a:r>
              <a:rPr lang="en-US" altLang="zh-CN" dirty="0"/>
              <a:t>∕</a:t>
            </a:r>
            <a:r>
              <a:rPr lang="zh-CN" altLang="en-US" dirty="0"/>
              <a:t>或</a:t>
            </a:r>
            <a:r>
              <a:rPr lang="en-US" altLang="zh-CN" dirty="0"/>
              <a:t>×</a:t>
            </a:r>
            <a:r>
              <a:rPr lang="zh-CN" altLang="en-US" dirty="0"/>
              <a:t>”。半对的，在有问题的内容上标下划线或圈出来。每一个小题扣分的地方要标明减多少分。</a:t>
            </a:r>
          </a:p>
        </p:txBody>
      </p:sp>
      <p:sp>
        <p:nvSpPr>
          <p:cNvPr id="5" name="矩形 4"/>
          <p:cNvSpPr/>
          <p:nvPr/>
        </p:nvSpPr>
        <p:spPr>
          <a:xfrm>
            <a:off x="6269729" y="3227335"/>
            <a:ext cx="4619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400" b="1" dirty="0"/>
              <a:t>计算分数时，如果各大题和小题的得分有小数时，保留</a:t>
            </a:r>
            <a:r>
              <a:rPr lang="en-US" altLang="zh-CN" sz="2400" b="1" dirty="0"/>
              <a:t>1</a:t>
            </a:r>
            <a:r>
              <a:rPr lang="zh-CN" altLang="zh-CN" sz="2400" b="1" dirty="0"/>
              <a:t>位小数，合计全卷</a:t>
            </a:r>
            <a:r>
              <a:rPr lang="zh-CN" altLang="zh-CN" sz="2400" b="1" dirty="0">
                <a:solidFill>
                  <a:srgbClr val="FF0000"/>
                </a:solidFill>
              </a:rPr>
              <a:t>总分</a:t>
            </a:r>
            <a:r>
              <a:rPr lang="zh-CN" altLang="zh-CN" sz="2400" b="1" dirty="0"/>
              <a:t>时作四舍五入处理，只</a:t>
            </a:r>
            <a:r>
              <a:rPr lang="zh-CN" altLang="zh-CN" sz="2400" b="1" dirty="0">
                <a:solidFill>
                  <a:srgbClr val="FF0000"/>
                </a:solidFill>
              </a:rPr>
              <a:t>保留整数</a:t>
            </a:r>
            <a:r>
              <a:rPr lang="zh-CN" altLang="zh-CN" sz="2400" b="1" dirty="0"/>
              <a:t>。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D5DC975-85FA-398E-6173-DA7C8E488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311" y="2518681"/>
            <a:ext cx="3215368" cy="428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407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80290" y="410938"/>
            <a:ext cx="110795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大小题分要有区分，如小题分下面不划线，大题分下面画一条线，总分画两条线，如果有三级还可以画圈；大题上要打正分，小题打负分。</a:t>
            </a:r>
          </a:p>
        </p:txBody>
      </p:sp>
      <p:sp>
        <p:nvSpPr>
          <p:cNvPr id="4" name="矩形 3"/>
          <p:cNvSpPr/>
          <p:nvPr/>
        </p:nvSpPr>
        <p:spPr>
          <a:xfrm>
            <a:off x="8057711" y="2214515"/>
            <a:ext cx="38621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一般记载得分，在得分前不记“</a:t>
            </a:r>
            <a:r>
              <a:rPr lang="en-US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+</a:t>
            </a:r>
            <a:r>
              <a:rPr lang="zh-CN" altLang="zh-CN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”；允许记载扣分，但在扣分前必须记“－”；且同一门课程同一次考试评卷的记分方式必须始终一致！</a:t>
            </a:r>
            <a:r>
              <a:rPr lang="zh-CN" altLang="en-US" sz="2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要求一个学院必须统一，不能得分、扣分混用。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333C335-520D-1F6D-120A-B7ED7581EE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91" y="1662338"/>
            <a:ext cx="3654879" cy="48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03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50392" y="138501"/>
            <a:ext cx="83054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kern="1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每个大题得分必须写，哪怕是</a:t>
            </a:r>
            <a:r>
              <a:rPr lang="en-US" altLang="zh-CN" sz="2800" b="1" kern="1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0</a:t>
            </a:r>
            <a:r>
              <a:rPr lang="zh-CN" altLang="en-US" sz="2800" b="1" kern="1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分或满分都要标记。</a:t>
            </a:r>
            <a:endParaRPr lang="en-US" altLang="zh-CN" sz="2800" b="1" kern="100" dirty="0">
              <a:solidFill>
                <a:srgbClr val="FF0000"/>
              </a:solidFill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  <a:p>
            <a:r>
              <a:rPr lang="zh-CN" altLang="en-US" sz="2800" b="1" kern="100" dirty="0">
                <a:solidFill>
                  <a:srgbClr val="FF0000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小题有扣分必须标明。</a:t>
            </a:r>
            <a:endParaRPr lang="zh-CN" altLang="en-US" sz="2800" dirty="0">
              <a:latin typeface="方正粗黑宋简体" panose="02000000000000000000" pitchFamily="2" charset="-122"/>
              <a:ea typeface="方正粗黑宋简体" panose="020000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82762" y="5144417"/>
            <a:ext cx="245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不规范                                                                   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8037872" y="5144417"/>
            <a:ext cx="245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0000CC"/>
                </a:solidFill>
                <a:latin typeface="方正粗黑宋简体" panose="02000000000000000000" pitchFamily="2" charset="-122"/>
                <a:ea typeface="方正粗黑宋简体" panose="02000000000000000000" pitchFamily="2" charset="-122"/>
              </a:rPr>
              <a:t>规范                                                                   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5B057F05-0620-C71D-6872-8B510C729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225493" y="1749366"/>
            <a:ext cx="2723811" cy="36317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93D65D2-7FD0-061E-53AA-947740E84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675967" y="1749367"/>
            <a:ext cx="2723810" cy="36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06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675474" y="565056"/>
            <a:ext cx="1064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rgbClr val="0000CC"/>
                </a:solidFill>
              </a:defRPr>
            </a:lvl1pPr>
          </a:lstStyle>
          <a:p>
            <a:r>
              <a:rPr lang="en-US" altLang="zh-CN" dirty="0"/>
              <a:t>3.</a:t>
            </a:r>
            <a:r>
              <a:rPr lang="zh-CN" altLang="en-US" dirty="0"/>
              <a:t>分数改过的地方必须签字（答题册封面和里面都一样）。第一</a:t>
            </a:r>
            <a:r>
              <a:rPr lang="zh-CN" altLang="en-US" dirty="0" smtClean="0"/>
              <a:t>份试卷</a:t>
            </a:r>
            <a:r>
              <a:rPr lang="zh-CN" altLang="en-US" dirty="0"/>
              <a:t>封面上都必须签字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419" y="1774478"/>
            <a:ext cx="3504438" cy="50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78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47169" y="624195"/>
            <a:ext cx="96764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CC"/>
                </a:solidFill>
              </a:rPr>
              <a:t>4</a:t>
            </a:r>
            <a:r>
              <a:rPr lang="zh-CN" altLang="zh-CN" sz="2800" b="1" dirty="0">
                <a:solidFill>
                  <a:srgbClr val="0000CC"/>
                </a:solidFill>
              </a:rPr>
              <a:t>．课程主讲教师（《试卷册》封面的签字人）负责全面核分</a:t>
            </a:r>
            <a:r>
              <a:rPr lang="en-US" altLang="zh-CN" sz="2800" b="1" dirty="0">
                <a:solidFill>
                  <a:srgbClr val="0000CC"/>
                </a:solidFill>
              </a:rPr>
              <a:t>(</a:t>
            </a:r>
            <a:r>
              <a:rPr lang="zh-CN" altLang="en-US" sz="2800" b="1" dirty="0">
                <a:solidFill>
                  <a:srgbClr val="0000CC"/>
                </a:solidFill>
              </a:rPr>
              <a:t>复核后也要签字</a:t>
            </a:r>
            <a:r>
              <a:rPr lang="en-US" altLang="zh-CN" sz="2800" b="1" dirty="0">
                <a:solidFill>
                  <a:srgbClr val="0000CC"/>
                </a:solidFill>
              </a:rPr>
              <a:t>)</a:t>
            </a:r>
            <a:r>
              <a:rPr lang="zh-CN" altLang="zh-CN" sz="2800" b="1" dirty="0">
                <a:solidFill>
                  <a:srgbClr val="0000CC"/>
                </a:solidFill>
              </a:rPr>
              <a:t>：</a:t>
            </a:r>
          </a:p>
          <a:p>
            <a:r>
              <a:rPr lang="zh-CN" altLang="zh-CN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1</a:t>
            </a:r>
            <a:r>
              <a:rPr lang="zh-CN" altLang="zh-CN" sz="2800" b="1" dirty="0">
                <a:solidFill>
                  <a:srgbClr val="0000CC"/>
                </a:solidFill>
              </a:rPr>
              <a:t>）复核每份答卷的</a:t>
            </a:r>
            <a:r>
              <a:rPr lang="zh-CN" altLang="zh-CN" sz="2800" b="1" dirty="0">
                <a:solidFill>
                  <a:srgbClr val="FF0000"/>
                </a:solidFill>
              </a:rPr>
              <a:t>各大题得分等于相应小题得分之和</a:t>
            </a:r>
            <a:r>
              <a:rPr lang="zh-CN" altLang="zh-CN" sz="2800" b="1" dirty="0">
                <a:solidFill>
                  <a:srgbClr val="0000CC"/>
                </a:solidFill>
              </a:rPr>
              <a:t>；</a:t>
            </a:r>
          </a:p>
          <a:p>
            <a:r>
              <a:rPr lang="zh-CN" altLang="zh-CN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2</a:t>
            </a:r>
            <a:r>
              <a:rPr lang="zh-CN" altLang="zh-CN" sz="2800" b="1" dirty="0">
                <a:solidFill>
                  <a:srgbClr val="0000CC"/>
                </a:solidFill>
              </a:rPr>
              <a:t>）复核每份答卷的</a:t>
            </a:r>
            <a:r>
              <a:rPr lang="zh-CN" altLang="zh-CN" sz="2800" b="1" dirty="0">
                <a:solidFill>
                  <a:srgbClr val="FF0000"/>
                </a:solidFill>
              </a:rPr>
              <a:t>总分等于各大题得分之和</a:t>
            </a:r>
            <a:r>
              <a:rPr lang="zh-CN" altLang="zh-CN" sz="2800" b="1" dirty="0">
                <a:solidFill>
                  <a:srgbClr val="0000CC"/>
                </a:solidFill>
              </a:rPr>
              <a:t>；</a:t>
            </a:r>
          </a:p>
          <a:p>
            <a:r>
              <a:rPr lang="zh-CN" altLang="zh-CN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3</a:t>
            </a:r>
            <a:r>
              <a:rPr lang="zh-CN" altLang="zh-CN" sz="2800" b="1" dirty="0">
                <a:solidFill>
                  <a:srgbClr val="0000CC"/>
                </a:solidFill>
              </a:rPr>
              <a:t>）复核试卷上得分</a:t>
            </a:r>
            <a:r>
              <a:rPr lang="zh-CN" altLang="zh-CN" sz="2800" b="1" dirty="0">
                <a:solidFill>
                  <a:srgbClr val="FF0000"/>
                </a:solidFill>
              </a:rPr>
              <a:t>更改处确有更改人签字</a:t>
            </a:r>
            <a:r>
              <a:rPr lang="zh-CN" altLang="zh-CN" sz="2800" b="1" dirty="0">
                <a:solidFill>
                  <a:srgbClr val="0000CC"/>
                </a:solidFill>
              </a:rPr>
              <a:t>；</a:t>
            </a:r>
          </a:p>
          <a:p>
            <a:r>
              <a:rPr lang="zh-CN" altLang="zh-CN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4</a:t>
            </a:r>
            <a:r>
              <a:rPr lang="zh-CN" altLang="zh-CN" sz="2800" b="1" dirty="0">
                <a:solidFill>
                  <a:srgbClr val="0000CC"/>
                </a:solidFill>
              </a:rPr>
              <a:t>）</a:t>
            </a:r>
            <a:r>
              <a:rPr lang="zh-CN" altLang="en-US" sz="2800" b="1" dirty="0">
                <a:solidFill>
                  <a:srgbClr val="0000CC"/>
                </a:solidFill>
              </a:rPr>
              <a:t>复核试卷内与试卷封面的</a:t>
            </a:r>
            <a:r>
              <a:rPr lang="zh-CN" altLang="en-US" sz="2800" b="1" dirty="0">
                <a:solidFill>
                  <a:srgbClr val="FF0000"/>
                </a:solidFill>
              </a:rPr>
              <a:t>大题分一致</a:t>
            </a:r>
            <a:r>
              <a:rPr lang="zh-CN" altLang="en-US" sz="2800" b="1" dirty="0">
                <a:solidFill>
                  <a:srgbClr val="0000CC"/>
                </a:solidFill>
              </a:rPr>
              <a:t>；</a:t>
            </a:r>
            <a:endParaRPr lang="en-US" altLang="zh-CN" sz="2800" b="1" dirty="0">
              <a:solidFill>
                <a:srgbClr val="0000CC"/>
              </a:solidFill>
            </a:endParaRPr>
          </a:p>
          <a:p>
            <a:r>
              <a:rPr lang="zh-CN" altLang="en-US" sz="2800" b="1" dirty="0">
                <a:solidFill>
                  <a:srgbClr val="0000CC"/>
                </a:solidFill>
              </a:rPr>
              <a:t>（</a:t>
            </a:r>
            <a:r>
              <a:rPr lang="en-US" altLang="zh-CN" sz="2800" b="1" dirty="0">
                <a:solidFill>
                  <a:srgbClr val="0000CC"/>
                </a:solidFill>
              </a:rPr>
              <a:t>5</a:t>
            </a:r>
            <a:r>
              <a:rPr lang="zh-CN" altLang="en-US" sz="2800" b="1" dirty="0">
                <a:solidFill>
                  <a:srgbClr val="0000CC"/>
                </a:solidFill>
              </a:rPr>
              <a:t>）</a:t>
            </a:r>
            <a:r>
              <a:rPr lang="zh-CN" altLang="zh-CN" sz="2800" b="1" dirty="0">
                <a:solidFill>
                  <a:srgbClr val="0000CC"/>
                </a:solidFill>
              </a:rPr>
              <a:t>复核</a:t>
            </a:r>
            <a:r>
              <a:rPr lang="zh-CN" altLang="en-US" sz="2800" b="1" dirty="0">
                <a:solidFill>
                  <a:srgbClr val="0000CC"/>
                </a:solidFill>
              </a:rPr>
              <a:t>每个学生</a:t>
            </a:r>
            <a:r>
              <a:rPr lang="zh-CN" altLang="zh-CN" sz="2800" b="1" dirty="0">
                <a:solidFill>
                  <a:srgbClr val="FF0000"/>
                </a:solidFill>
              </a:rPr>
              <a:t>试卷总分、</a:t>
            </a:r>
            <a:r>
              <a:rPr lang="zh-CN" altLang="en-US" sz="2800" b="1" dirty="0">
                <a:solidFill>
                  <a:srgbClr val="FF0000"/>
                </a:solidFill>
              </a:rPr>
              <a:t>成绩册</a:t>
            </a:r>
            <a:r>
              <a:rPr lang="zh-CN" altLang="zh-CN" sz="2800" b="1" dirty="0">
                <a:solidFill>
                  <a:srgbClr val="FF0000"/>
                </a:solidFill>
              </a:rPr>
              <a:t>、成绩</a:t>
            </a:r>
            <a:r>
              <a:rPr lang="zh-CN" altLang="en-US" sz="2800" b="1" dirty="0">
                <a:solidFill>
                  <a:srgbClr val="FF0000"/>
                </a:solidFill>
              </a:rPr>
              <a:t>登记</a:t>
            </a:r>
            <a:r>
              <a:rPr lang="zh-CN" altLang="zh-CN" sz="2800" b="1" dirty="0">
                <a:solidFill>
                  <a:srgbClr val="FF0000"/>
                </a:solidFill>
              </a:rPr>
              <a:t>表</a:t>
            </a:r>
            <a:r>
              <a:rPr lang="zh-CN" altLang="en-US" sz="2800" b="1" dirty="0">
                <a:solidFill>
                  <a:srgbClr val="0000CC"/>
                </a:solidFill>
              </a:rPr>
              <a:t>（系统导出）</a:t>
            </a:r>
            <a:r>
              <a:rPr lang="zh-CN" altLang="zh-CN" sz="2800" b="1" dirty="0">
                <a:solidFill>
                  <a:srgbClr val="0000CC"/>
                </a:solidFill>
              </a:rPr>
              <a:t>中考试成绩</a:t>
            </a:r>
            <a:r>
              <a:rPr lang="zh-CN" altLang="zh-CN" sz="2800" b="1" dirty="0">
                <a:solidFill>
                  <a:srgbClr val="FF0000"/>
                </a:solidFill>
              </a:rPr>
              <a:t>三者相吻合</a:t>
            </a:r>
            <a:r>
              <a:rPr lang="zh-CN" altLang="zh-CN" sz="2800" b="1" dirty="0">
                <a:solidFill>
                  <a:srgbClr val="0000CC"/>
                </a:solidFill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1016158" y="4163625"/>
            <a:ext cx="905953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9400" algn="just">
              <a:lnSpc>
                <a:spcPct val="150000"/>
              </a:lnSpc>
            </a:pPr>
            <a:r>
              <a:rPr lang="zh-CN" altLang="zh-CN" b="1" kern="100" dirty="0">
                <a:latin typeface="Times New Roman" panose="02020603050405020304" pitchFamily="18" charset="0"/>
                <a:ea typeface="仿宋_GB2312"/>
              </a:rPr>
              <a:t>一个班试卷的成绩中，差错累计</a:t>
            </a:r>
            <a:r>
              <a:rPr lang="zh-CN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不超过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3</a:t>
            </a:r>
            <a:r>
              <a:rPr lang="zh-CN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处</a:t>
            </a:r>
            <a:r>
              <a:rPr lang="zh-CN" altLang="zh-CN" b="1" kern="100" dirty="0">
                <a:latin typeface="Times New Roman" panose="02020603050405020304" pitchFamily="18" charset="0"/>
                <a:ea typeface="仿宋_GB2312"/>
              </a:rPr>
              <a:t>，每一份试卷的差错</a:t>
            </a:r>
            <a:r>
              <a:rPr lang="zh-CN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不超过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10</a:t>
            </a:r>
            <a:r>
              <a:rPr lang="zh-CN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分</a:t>
            </a:r>
            <a:r>
              <a:rPr lang="zh-CN" altLang="zh-CN" b="1" kern="100" dirty="0">
                <a:latin typeface="Times New Roman" panose="02020603050405020304" pitchFamily="18" charset="0"/>
                <a:ea typeface="仿宋_GB2312"/>
              </a:rPr>
              <a:t>，且不至于影响学生总评成绩及格与否时，由当事人所在</a:t>
            </a:r>
            <a:r>
              <a:rPr lang="zh-CN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仿宋_GB2312"/>
              </a:rPr>
              <a:t>部门通报批评</a:t>
            </a:r>
            <a:r>
              <a:rPr lang="zh-CN" altLang="zh-CN" b="1" kern="100" dirty="0">
                <a:latin typeface="Times New Roman" panose="02020603050405020304" pitchFamily="18" charset="0"/>
                <a:ea typeface="仿宋_GB2312"/>
              </a:rPr>
              <a:t>。</a:t>
            </a:r>
            <a:endParaRPr lang="zh-CN" altLang="zh-CN" sz="16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1" kern="100" dirty="0">
                <a:ea typeface="仿宋_GB2312"/>
                <a:cs typeface="Times New Roman" panose="02020603050405020304" pitchFamily="18" charset="0"/>
              </a:rPr>
              <a:t>    </a:t>
            </a:r>
            <a:r>
              <a:rPr lang="zh-CN" altLang="zh-CN" b="1" kern="100" dirty="0">
                <a:ea typeface="仿宋_GB2312"/>
                <a:cs typeface="Times New Roman" panose="02020603050405020304" pitchFamily="18" charset="0"/>
              </a:rPr>
              <a:t>一个班试卷的成绩中，差错累计</a:t>
            </a:r>
            <a:r>
              <a:rPr lang="zh-CN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超过</a:t>
            </a:r>
            <a:r>
              <a:rPr lang="en-US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3</a:t>
            </a:r>
            <a:r>
              <a:rPr lang="zh-CN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处</a:t>
            </a:r>
            <a:r>
              <a:rPr lang="zh-CN" altLang="zh-CN" b="1" kern="100" dirty="0">
                <a:ea typeface="仿宋_GB2312"/>
                <a:cs typeface="Times New Roman" panose="02020603050405020304" pitchFamily="18" charset="0"/>
              </a:rPr>
              <a:t>，或某一份试卷的</a:t>
            </a:r>
            <a:r>
              <a:rPr lang="zh-CN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差错超过</a:t>
            </a:r>
            <a:r>
              <a:rPr lang="en-US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10</a:t>
            </a:r>
            <a:r>
              <a:rPr lang="zh-CN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分</a:t>
            </a:r>
            <a:r>
              <a:rPr lang="zh-CN" altLang="zh-CN" b="1" kern="100" dirty="0">
                <a:ea typeface="仿宋_GB2312"/>
                <a:cs typeface="Times New Roman" panose="02020603050405020304" pitchFamily="18" charset="0"/>
              </a:rPr>
              <a:t>，或因为差错导致一名学生总评成绩颠倒及格与否时，均按</a:t>
            </a:r>
            <a:r>
              <a:rPr lang="zh-CN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一般教学事故论处</a:t>
            </a:r>
            <a:r>
              <a:rPr lang="zh-CN" altLang="zh-CN" b="1" kern="100" dirty="0">
                <a:ea typeface="仿宋_GB2312"/>
                <a:cs typeface="Times New Roman" panose="02020603050405020304" pitchFamily="18" charset="0"/>
              </a:rPr>
              <a:t>；</a:t>
            </a:r>
            <a:r>
              <a:rPr lang="zh-CN" altLang="zh-CN" b="1" kern="100" dirty="0">
                <a:solidFill>
                  <a:srgbClr val="FF0000"/>
                </a:solidFill>
                <a:ea typeface="仿宋_GB2312"/>
                <a:cs typeface="Times New Roman" panose="02020603050405020304" pitchFamily="18" charset="0"/>
              </a:rPr>
              <a:t>因为差错导致多名学生总评成绩颠倒及格与否时，按重大教学事故论处</a:t>
            </a:r>
            <a:r>
              <a:rPr lang="zh-CN" altLang="zh-CN" b="1" kern="100" dirty="0">
                <a:ea typeface="仿宋_GB2312"/>
                <a:cs typeface="Times New Roman" panose="02020603050405020304" pitchFamily="18" charset="0"/>
              </a:rPr>
              <a:t>。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4002273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1142</TotalTime>
  <Words>2806</Words>
  <Application>Microsoft Office PowerPoint</Application>
  <PresentationFormat>宽屏</PresentationFormat>
  <Paragraphs>89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等线</vt:lpstr>
      <vt:lpstr>等线 Light</vt:lpstr>
      <vt:lpstr>方正粗黑宋简体</vt:lpstr>
      <vt:lpstr>仿宋_GB2312</vt:lpstr>
      <vt:lpstr>华文琥珀</vt:lpstr>
      <vt:lpstr>华文宋体</vt:lpstr>
      <vt:lpstr>宋体</vt:lpstr>
      <vt:lpstr>Arial</vt:lpstr>
      <vt:lpstr>Calibri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aaa</dc:creator>
  <cp:lastModifiedBy>刘永鑫</cp:lastModifiedBy>
  <cp:revision>87</cp:revision>
  <dcterms:created xsi:type="dcterms:W3CDTF">2020-11-02T03:16:44Z</dcterms:created>
  <dcterms:modified xsi:type="dcterms:W3CDTF">2023-06-28T01:45:33Z</dcterms:modified>
</cp:coreProperties>
</file>